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61" r:id="rId3"/>
    <p:sldId id="262" r:id="rId4"/>
    <p:sldId id="263" r:id="rId5"/>
    <p:sldId id="266" r:id="rId6"/>
    <p:sldId id="264" r:id="rId7"/>
    <p:sldId id="257" r:id="rId8"/>
    <p:sldId id="258" r:id="rId9"/>
    <p:sldId id="259" r:id="rId10"/>
    <p:sldId id="265" r:id="rId11"/>
    <p:sldId id="271" r:id="rId12"/>
    <p:sldId id="269" r:id="rId13"/>
    <p:sldId id="268" r:id="rId14"/>
    <p:sldId id="260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E86C-DC4B-4D8E-8CF5-2707C1EE35CE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2670-F3C6-485D-ABD1-C4606E1EF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B253-5CAF-45E1-B589-A82112E1149E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D52E-0F2D-4A65-9319-82601EBE3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C54F-3AC1-4012-AA59-2430875B4449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B174-19FE-459B-89C9-F7F04453F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AAF0-C259-4433-AFF5-A8EAE61C5BA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5DB8-991D-4E30-AD1C-C2569B6F4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1093-4D2A-4165-A103-5D38ECBACF92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D4C5-B962-4FB9-BB8F-A77D57D2E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73D3-7DE8-428C-97E8-85EB08129EC1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34C4-7DAA-4071-89A4-C02D44392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3AF174F-4253-45AA-999F-B5A7C963E82B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C97B2A-C0E7-4D0D-B9FB-0F1F161E6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441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/>
              <a:t>«Дорожная азбука для дошколят»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  <a:prstGeom prst="rect">
            <a:avLst/>
          </a:prstGeom>
          <a:noFill/>
          <a:effectLst/>
          <a:scene3d>
            <a:camera prst="orthographicFront"/>
            <a:lightRig rig="balanced" dir="t"/>
          </a:scene3d>
          <a:sp3d prstMaterial="plastic"/>
        </p:spPr>
        <p:txBody>
          <a:bodyPr/>
          <a:lstStyle/>
          <a:p>
            <a:pPr eaLnBrk="1" hangingPunct="1"/>
            <a:endParaRPr lang="ru-RU" sz="2000" smtClean="0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13315" name="Picture 2" descr="C:\Users\Ярослав\Desktop\vfvbyj\Картинки\2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844675"/>
            <a:ext cx="531971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Ярослав\Desktop\ПДД\DSCN17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8813" y="4165113"/>
            <a:ext cx="4354388" cy="2532063"/>
          </a:xfrm>
        </p:spPr>
      </p:pic>
      <p:pic>
        <p:nvPicPr>
          <p:cNvPr id="21507" name="Picture 3" descr="C:\Users\Ярослав\Desktop\ПДД\DSCN1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4124524"/>
            <a:ext cx="4232274" cy="25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Ярослав\Desktop\ПДД\DSCN17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476673"/>
            <a:ext cx="5920482" cy="33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7744" y="8025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Праздник «Дорожной азбуки»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807362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Кресло безопасности – должно быть у каждого ребёнка!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9" y="3830240"/>
            <a:ext cx="423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Знаки дорожные наши помощники</a:t>
            </a:r>
            <a:r>
              <a:rPr lang="ru-RU" sz="1600" dirty="0" smtClean="0"/>
              <a:t>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Назовите автора и название произведения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500313"/>
            <a:ext cx="3500438" cy="3805237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5" y="2000250"/>
            <a:ext cx="3714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0000"/>
                </a:solidFill>
              </a:rPr>
              <a:t>Правильно ведут ли  себя герои сказки на дороге?</a:t>
            </a:r>
          </a:p>
          <a:p>
            <a:pPr algn="ctr" eaLnBrk="1" hangingPunct="1"/>
            <a:endParaRPr lang="ru-RU" sz="2800" b="1">
              <a:solidFill>
                <a:srgbClr val="0000FF"/>
              </a:solidFill>
            </a:endParaRP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88" y="1857375"/>
            <a:ext cx="4500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7030A0"/>
                </a:solidFill>
              </a:rPr>
              <a:t>К.Чуковский «Тараканище»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75" y="3857625"/>
            <a:ext cx="4132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B050"/>
                </a:solidFill>
              </a:rPr>
              <a:t>Что они делают неправильно?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4714875"/>
            <a:ext cx="4073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b="1">
              <a:solidFill>
                <a:srgbClr val="0000FF"/>
              </a:solidFill>
            </a:endParaRPr>
          </a:p>
          <a:p>
            <a:pPr eaLnBrk="1" hangingPunct="1"/>
            <a:endParaRPr lang="ru-RU" b="1">
              <a:solidFill>
                <a:srgbClr val="0000FF"/>
              </a:solidFill>
            </a:endParaRP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А вы не повторяете </a:t>
            </a: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ошибок </a:t>
            </a:r>
          </a:p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героев сказки на дороге?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538735" cy="30243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Можно ли ездить на самодельном транспортном средстве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Можно, если оно прошло регистрацию в ГАИ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3933056"/>
            <a:ext cx="3394720" cy="2376264"/>
          </a:xfrm>
        </p:spPr>
        <p:txBody>
          <a:bodyPr>
            <a:normAutofit fontScale="62500" lnSpcReduction="20000"/>
          </a:bodyPr>
          <a:lstStyle/>
          <a:p>
            <a:pPr algn="ctr" eaLnBrk="1" hangingPunct="1"/>
            <a:endParaRPr lang="ru-RU" dirty="0">
              <a:solidFill>
                <a:srgbClr val="7030A0"/>
              </a:solidFill>
            </a:endParaRPr>
          </a:p>
          <a:p>
            <a:pPr algn="ctr" eaLnBrk="1" hangingPunct="1"/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algn="ctr" eaLnBrk="1" hangingPunct="1"/>
            <a:endParaRPr lang="ru-RU" dirty="0">
              <a:solidFill>
                <a:srgbClr val="7030A0"/>
              </a:solidFill>
            </a:endParaRPr>
          </a:p>
          <a:p>
            <a:pPr algn="ctr" eaLnBrk="1" hangingPunct="1"/>
            <a:r>
              <a:rPr lang="ru-RU" sz="2900" dirty="0" smtClean="0">
                <a:solidFill>
                  <a:srgbClr val="7030A0"/>
                </a:solidFill>
              </a:rPr>
              <a:t>Можно </a:t>
            </a:r>
            <a:r>
              <a:rPr lang="ru-RU" sz="2900" dirty="0">
                <a:solidFill>
                  <a:srgbClr val="7030A0"/>
                </a:solidFill>
              </a:rPr>
              <a:t>ли детям </a:t>
            </a:r>
          </a:p>
          <a:p>
            <a:pPr algn="ctr" eaLnBrk="1" hangingPunct="1"/>
            <a:r>
              <a:rPr lang="ru-RU" sz="2900" dirty="0">
                <a:solidFill>
                  <a:srgbClr val="7030A0"/>
                </a:solidFill>
              </a:rPr>
              <a:t>управлять </a:t>
            </a:r>
          </a:p>
          <a:p>
            <a:pPr algn="ctr" eaLnBrk="1" hangingPunct="1"/>
            <a:r>
              <a:rPr lang="ru-RU" sz="2900" dirty="0">
                <a:solidFill>
                  <a:srgbClr val="7030A0"/>
                </a:solidFill>
              </a:rPr>
              <a:t>транспортным средством ?</a:t>
            </a:r>
          </a:p>
          <a:p>
            <a:pPr algn="ctr" eaLnBrk="1" hangingPunct="1"/>
            <a:endParaRPr lang="ru-RU" dirty="0" smtClean="0">
              <a:solidFill>
                <a:srgbClr val="FF0066"/>
              </a:solidFill>
            </a:endParaRPr>
          </a:p>
          <a:p>
            <a:pPr algn="ctr" eaLnBrk="1" hangingPunct="1"/>
            <a:endParaRPr lang="ru-RU" dirty="0">
              <a:solidFill>
                <a:srgbClr val="FF0066"/>
              </a:solidFill>
            </a:endParaRPr>
          </a:p>
          <a:p>
            <a:pPr algn="ctr" eaLnBrk="1" hangingPunct="1"/>
            <a:endParaRPr lang="ru-RU" sz="3200" dirty="0" smtClean="0">
              <a:solidFill>
                <a:srgbClr val="FF0066"/>
              </a:solidFill>
            </a:endParaRPr>
          </a:p>
          <a:p>
            <a:pPr algn="ctr" eaLnBrk="1" hangingPunct="1"/>
            <a:r>
              <a:rPr lang="ru-RU" sz="3200" dirty="0" smtClean="0">
                <a:solidFill>
                  <a:srgbClr val="FF0066"/>
                </a:solidFill>
              </a:rPr>
              <a:t>Нельзя</a:t>
            </a:r>
            <a:endParaRPr lang="ru-RU" sz="3200" dirty="0">
              <a:solidFill>
                <a:srgbClr val="FF0066"/>
              </a:solidFill>
            </a:endParaRPr>
          </a:p>
          <a:p>
            <a:pPr algn="ctr" eaLnBrk="1" hangingPunct="1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8" y="2060848"/>
            <a:ext cx="5305591" cy="4524057"/>
          </a:xfrm>
          <a:prstGeom prst="roundRect">
            <a:avLst>
              <a:gd name="adj" fmla="val 176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8" name="Прямоугольник 7"/>
          <p:cNvSpPr/>
          <p:nvPr/>
        </p:nvSpPr>
        <p:spPr>
          <a:xfrm>
            <a:off x="323529" y="66133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solidFill>
                  <a:srgbClr val="7030A0"/>
                </a:solidFill>
              </a:rPr>
              <a:t>Кто автор произведения «Незнайка»?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034" y="1691516"/>
            <a:ext cx="5161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>
                <a:solidFill>
                  <a:srgbClr val="FF0066"/>
                </a:solidFill>
              </a:rPr>
              <a:t>Николай Носов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440557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Презентация" r:id="rId3" imgW="4027756" imgH="3020530" progId="PowerPoint.Show.8">
                  <p:embed/>
                </p:oleObj>
              </mc:Choice>
              <mc:Fallback>
                <p:oleObj name="Презентация" r:id="rId3" imgW="4027756" imgH="302053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4677" y="605901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Нажми ещё раз, чтобы просмотреть фильм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4294967295"/>
          </p:nvPr>
        </p:nvSpPr>
        <p:spPr>
          <a:xfrm>
            <a:off x="755650" y="1773238"/>
            <a:ext cx="3960813" cy="446405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sz="4000" b="1" smtClean="0">
                <a:solidFill>
                  <a:srgbClr val="0000FF"/>
                </a:solidFill>
                <a:latin typeface="Comic Sans MS" pitchFamily="66" charset="0"/>
              </a:rPr>
              <a:t>Азбуку города помни всегда,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4000" b="1" smtClean="0">
                <a:solidFill>
                  <a:srgbClr val="0000FF"/>
                </a:solidFill>
                <a:latin typeface="Comic Sans MS" pitchFamily="66" charset="0"/>
              </a:rPr>
              <a:t>Чтоб не случилась с тобою беда!</a:t>
            </a:r>
          </a:p>
          <a:p>
            <a:pPr eaLnBrk="1" hangingPunct="1"/>
            <a:endParaRPr lang="ru-RU" smtClean="0">
              <a:latin typeface="Candara" pitchFamily="34" charset="0"/>
            </a:endParaRPr>
          </a:p>
        </p:txBody>
      </p:sp>
      <p:sp>
        <p:nvSpPr>
          <p:cNvPr id="2253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Добрый совет</a:t>
            </a:r>
            <a:endParaRPr lang="ru-RU" smtClean="0">
              <a:latin typeface="Candara" pitchFamily="34" charset="0"/>
            </a:endParaRPr>
          </a:p>
        </p:txBody>
      </p:sp>
      <p:pic>
        <p:nvPicPr>
          <p:cNvPr id="22531" name="Picture 2" descr="C:\Users\Ярослав\Desktop\vfvbyj\Картинки\2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196975"/>
            <a:ext cx="43195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56084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Автор презентации-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Коротких Лариса Александровна,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воспитатель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1 квалификационной категории 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МКДОУ №59 «Колосок»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г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.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Кушва Свердловской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области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5688013" cy="49672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ndara" pitchFamily="34" charset="0"/>
              </a:rPr>
              <a:t>1. Расширить знания детей о правилах поведения пешехода и водителя в условиях улицы. </a:t>
            </a:r>
          </a:p>
          <a:p>
            <a:pPr eaLnBrk="1" hangingPunct="1"/>
            <a:r>
              <a:rPr lang="ru-RU" sz="3200" smtClean="0">
                <a:latin typeface="Candara" pitchFamily="34" charset="0"/>
              </a:rPr>
              <a:t> 2. Закрепить представление детей о светофоре. </a:t>
            </a:r>
          </a:p>
          <a:p>
            <a:pPr eaLnBrk="1" hangingPunct="1"/>
            <a:r>
              <a:rPr lang="ru-RU" sz="3200" smtClean="0">
                <a:latin typeface="Candara" pitchFamily="34" charset="0"/>
              </a:rPr>
              <a:t> 3. Учить детей различать дорожные знаки.</a:t>
            </a:r>
            <a:r>
              <a:rPr lang="ru-RU" smtClean="0">
                <a:latin typeface="Candara" pitchFamily="34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>
                <a:latin typeface="Batang" pitchFamily="18" charset="-127"/>
                <a:ea typeface="Batang" pitchFamily="18" charset="-127"/>
              </a:rPr>
              <a:t>Цель игры: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9" name="Picture 2" descr="C:\Users\Ярослав\Desktop\vfvbyj\Картинки\obuchenie_detej_pravilam_dorozhnogo_dvizh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66875"/>
            <a:ext cx="28813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29600" cy="30908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ndara" pitchFamily="34" charset="0"/>
              </a:rPr>
              <a:t>Условия созданные в детском саду для обучения детей правилам дорожного движения.</a:t>
            </a:r>
            <a:endParaRPr lang="ru-RU" dirty="0" smtClean="0">
              <a:latin typeface="Candara" pitchFamily="34" charset="0"/>
            </a:endParaRPr>
          </a:p>
        </p:txBody>
      </p:sp>
      <p:pic>
        <p:nvPicPr>
          <p:cNvPr id="15362" name="Picture 2" descr="C:\Users\Ярослав\Desktop\ПДД\DSCN17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3716338"/>
            <a:ext cx="4214813" cy="2706687"/>
          </a:xfrm>
        </p:spPr>
      </p:pic>
      <p:pic>
        <p:nvPicPr>
          <p:cNvPr id="15363" name="Picture 3" descr="C:\Users\Ярослав\Desktop\ПДД\DSCN1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38" y="3717032"/>
            <a:ext cx="4532758" cy="268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2736850"/>
          </a:xfrm>
        </p:spPr>
        <p:txBody>
          <a:bodyPr/>
          <a:lstStyle/>
          <a:p>
            <a:pPr eaLnBrk="1" hangingPunct="1"/>
            <a:r>
              <a:rPr lang="ru-RU" smtClean="0">
                <a:latin typeface="Candara" pitchFamily="34" charset="0"/>
              </a:rPr>
              <a:t> </a:t>
            </a:r>
          </a:p>
        </p:txBody>
      </p:sp>
      <p:pic>
        <p:nvPicPr>
          <p:cNvPr id="16386" name="Picture 4" descr="C:\Users\Ярослав\Desktop\ПДД\DSCN178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6355" y="317463"/>
            <a:ext cx="4427984" cy="2698750"/>
          </a:xfrm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680053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улицах города будет спокойно,</a:t>
            </a:r>
          </a:p>
          <a:p>
            <a:r>
              <a:rPr lang="ru-RU" dirty="0">
                <a:solidFill>
                  <a:srgbClr val="FF0000"/>
                </a:solidFill>
              </a:rPr>
              <a:t>Наши ребята все знают на пять!</a:t>
            </a:r>
          </a:p>
          <a:p>
            <a:r>
              <a:rPr lang="ru-RU" dirty="0">
                <a:solidFill>
                  <a:srgbClr val="FF0000"/>
                </a:solidFill>
              </a:rPr>
              <a:t>Как  перейти на сигнал светофора</a:t>
            </a:r>
          </a:p>
          <a:p>
            <a:r>
              <a:rPr lang="ru-RU" dirty="0">
                <a:solidFill>
                  <a:schemeClr val="accent5"/>
                </a:solidFill>
              </a:rPr>
              <a:t>Улицу там, где машины спешат,</a:t>
            </a:r>
          </a:p>
          <a:p>
            <a:r>
              <a:rPr lang="ru-RU" dirty="0">
                <a:solidFill>
                  <a:schemeClr val="accent5"/>
                </a:solidFill>
              </a:rPr>
              <a:t>Что значит желтый, зеленый и красный.</a:t>
            </a:r>
          </a:p>
          <a:p>
            <a:r>
              <a:rPr lang="ru-RU" dirty="0">
                <a:solidFill>
                  <a:schemeClr val="accent5"/>
                </a:solidFill>
              </a:rPr>
              <a:t>Знаки дорожные встретим в пути,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Выполним четко все правила сразу.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Вот мы, какие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ученики!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5298" name="Picture 2" descr="G:\зеленый огонек\зеленый огон\DSCF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9"/>
            <a:ext cx="5780186" cy="40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C:\Users\Ярослав\Documents\Лариса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</a:t>
            </a: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  <a:r>
              <a:rPr lang="ru-RU" sz="8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</a:t>
            </a: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8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ф</a:t>
            </a:r>
            <a:r>
              <a:rPr lang="ru-RU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251521" y="1628774"/>
            <a:ext cx="4752527" cy="482456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Это слово составлено из двух частей- «свет» и «фор». «Свет» - это всем понятно. А «фор»? «Фор» произошло от греческого слова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форос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», что означает «несущий» или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носитель».А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вместе «светофор»- значит «носитель света». Он и несёт свет трёх разных цветов: красного, жёлтого и зеленого.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Candara" pitchFamily="34" charset="0"/>
            </a:endParaRPr>
          </a:p>
        </p:txBody>
      </p:sp>
      <p:pic>
        <p:nvPicPr>
          <p:cNvPr id="54275" name="Picture 3" descr="G:\vfvbyj\Картинки\2\35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764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4221088"/>
            <a:ext cx="8352928" cy="24416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hlink"/>
                </a:solidFill>
                <a:latin typeface="Candara" pitchFamily="34" charset="0"/>
              </a:rPr>
              <a:t>Вы наверное видели треугольные, круглые и квадратные знаки на многих улицах и дорогах. По этим знакам водители узнают, где можно ехать, а где нельзя, где можно остановить машину и заправить бензином. Знаки предупреждают об опасности на дорогах, указывают направление движения. Эти знаки должны знать и пешеходы!.</a:t>
            </a:r>
            <a:r>
              <a:rPr lang="ru-RU" sz="2400" dirty="0" smtClean="0">
                <a:solidFill>
                  <a:schemeClr val="hlink"/>
                </a:solidFill>
                <a:latin typeface="Candara" pitchFamily="34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Candara" pitchFamily="34" charset="0"/>
              </a:rPr>
            </a:br>
            <a:endParaRPr lang="ru-RU" sz="2400" dirty="0" smtClean="0">
              <a:solidFill>
                <a:schemeClr val="hlink"/>
              </a:solidFill>
              <a:latin typeface="Candara" pitchFamily="34" charset="0"/>
            </a:endParaRPr>
          </a:p>
        </p:txBody>
      </p:sp>
      <p:pic>
        <p:nvPicPr>
          <p:cNvPr id="17410" name="Picture 10" descr="C:\Users\User\Desktop\ЦОР 2010Г\надписи\ывчаспми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08520" y="188640"/>
            <a:ext cx="5903913" cy="3714750"/>
          </a:xfrm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22421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08451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30067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765175"/>
            <a:ext cx="8229600" cy="825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66"/>
                </a:solidFill>
                <a:latin typeface="Comic Sans MS" pitchFamily="66" charset="0"/>
              </a:rPr>
              <a:t>Автомобили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FF0066"/>
                </a:solidFill>
                <a:latin typeface="Comic Sans MS" pitchFamily="66" charset="0"/>
              </a:rPr>
            </a:br>
            <a:endParaRPr lang="ru-RU" dirty="0"/>
          </a:p>
        </p:txBody>
      </p:sp>
      <p:grpSp>
        <p:nvGrpSpPr>
          <p:cNvPr id="8" name="Объект 3"/>
          <p:cNvGrpSpPr>
            <a:grpSpLocks/>
          </p:cNvGrpSpPr>
          <p:nvPr/>
        </p:nvGrpSpPr>
        <p:grpSpPr bwMode="auto">
          <a:xfrm>
            <a:off x="971550" y="2128838"/>
            <a:ext cx="7408863" cy="3451225"/>
            <a:chOff x="268" y="1000"/>
            <a:chExt cx="3136" cy="2767"/>
          </a:xfrm>
        </p:grpSpPr>
        <p:cxnSp>
          <p:nvCxnSpPr>
            <p:cNvPr id="18438" name="_s1028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5400000" flipH="1">
              <a:off x="2321" y="1208"/>
              <a:ext cx="116" cy="1085"/>
            </a:xfrm>
            <a:prstGeom prst="bentConnector3">
              <a:avLst>
                <a:gd name="adj1" fmla="val 4964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029"/>
            <p:cNvCxnSpPr>
              <a:cxnSpLocks noChangeShapeType="1"/>
              <a:stCxn id="18443" idx="0"/>
              <a:endCxn id="18441" idx="2"/>
            </p:cNvCxnSpPr>
            <p:nvPr/>
          </p:nvCxnSpPr>
          <p:spPr bwMode="auto">
            <a:xfrm rot="-5400000">
              <a:off x="1779" y="1750"/>
              <a:ext cx="11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0" name="_s1030"/>
            <p:cNvCxnSpPr>
              <a:cxnSpLocks noChangeShapeType="1"/>
              <a:stCxn id="18442" idx="0"/>
              <a:endCxn id="18441" idx="2"/>
            </p:cNvCxnSpPr>
            <p:nvPr/>
          </p:nvCxnSpPr>
          <p:spPr bwMode="auto">
            <a:xfrm rot="-5400000">
              <a:off x="1236" y="1209"/>
              <a:ext cx="116" cy="1084"/>
            </a:xfrm>
            <a:prstGeom prst="bentConnector3">
              <a:avLst>
                <a:gd name="adj1" fmla="val 4964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441" name="_s1031"/>
            <p:cNvSpPr>
              <a:spLocks noChangeArrowheads="1"/>
            </p:cNvSpPr>
            <p:nvPr/>
          </p:nvSpPr>
          <p:spPr bwMode="auto">
            <a:xfrm>
              <a:off x="1310" y="1461"/>
              <a:ext cx="1052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865" tIns="33433" rIns="66865" bIns="33433" anchor="ctr"/>
            <a:lstStyle/>
            <a:p>
              <a:pPr algn="ctr"/>
              <a:r>
                <a:rPr lang="ru-RU" sz="2100" b="1">
                  <a:solidFill>
                    <a:srgbClr val="006600"/>
                  </a:solidFill>
                  <a:latin typeface="Comic Sans MS" pitchFamily="66" charset="0"/>
                </a:rPr>
                <a:t>Автомобили</a:t>
              </a:r>
            </a:p>
          </p:txBody>
        </p:sp>
        <p:sp>
          <p:nvSpPr>
            <p:cNvPr id="18442" name="_s1032"/>
            <p:cNvSpPr>
              <a:spLocks noChangeArrowheads="1"/>
            </p:cNvSpPr>
            <p:nvPr/>
          </p:nvSpPr>
          <p:spPr bwMode="auto">
            <a:xfrm>
              <a:off x="268" y="1809"/>
              <a:ext cx="968" cy="5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865" tIns="33433" rIns="66865" bIns="33433" anchor="ctr"/>
            <a:lstStyle/>
            <a:p>
              <a:pPr algn="ctr"/>
              <a:r>
                <a:rPr lang="ru-RU" sz="2500" b="1">
                  <a:solidFill>
                    <a:srgbClr val="006600"/>
                  </a:solidFill>
                  <a:latin typeface="Comic Sans MS" pitchFamily="66" charset="0"/>
                </a:rPr>
                <a:t>Легковые</a:t>
              </a:r>
            </a:p>
          </p:txBody>
        </p:sp>
        <p:sp>
          <p:nvSpPr>
            <p:cNvPr id="18443" name="_s1033"/>
            <p:cNvSpPr>
              <a:spLocks noChangeArrowheads="1"/>
            </p:cNvSpPr>
            <p:nvPr/>
          </p:nvSpPr>
          <p:spPr bwMode="auto">
            <a:xfrm>
              <a:off x="1352" y="1809"/>
              <a:ext cx="968" cy="5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865" tIns="33433" rIns="66865" bIns="33433" anchor="ctr"/>
            <a:lstStyle/>
            <a:p>
              <a:pPr algn="ctr"/>
              <a:r>
                <a:rPr lang="ru-RU" sz="2400" b="1">
                  <a:solidFill>
                    <a:srgbClr val="006600"/>
                  </a:solidFill>
                  <a:latin typeface="Comic Sans MS" pitchFamily="66" charset="0"/>
                </a:rPr>
                <a:t>Грузовые</a:t>
              </a:r>
            </a:p>
          </p:txBody>
        </p:sp>
        <p:sp>
          <p:nvSpPr>
            <p:cNvPr id="18444" name="_s1034"/>
            <p:cNvSpPr>
              <a:spLocks noChangeArrowheads="1"/>
            </p:cNvSpPr>
            <p:nvPr/>
          </p:nvSpPr>
          <p:spPr bwMode="auto">
            <a:xfrm>
              <a:off x="2436" y="1809"/>
              <a:ext cx="968" cy="5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865" tIns="33433" rIns="66865" bIns="33433" anchor="ctr"/>
            <a:lstStyle/>
            <a:p>
              <a:pPr algn="ctr"/>
              <a:r>
                <a:rPr lang="ru-RU" sz="1500" b="1">
                  <a:solidFill>
                    <a:srgbClr val="006600"/>
                  </a:solidFill>
                  <a:latin typeface="Comic Sans MS" pitchFamily="66" charset="0"/>
                </a:rPr>
                <a:t>Пожарные, </a:t>
              </a:r>
            </a:p>
            <a:p>
              <a:pPr algn="ctr"/>
              <a:r>
                <a:rPr lang="ru-RU" sz="1500" b="1">
                  <a:solidFill>
                    <a:srgbClr val="006600"/>
                  </a:solidFill>
                  <a:latin typeface="Comic Sans MS" pitchFamily="66" charset="0"/>
                </a:rPr>
                <a:t>милицейские,</a:t>
              </a:r>
            </a:p>
            <a:p>
              <a:pPr algn="ctr"/>
              <a:r>
                <a:rPr lang="ru-RU" sz="1500" b="1">
                  <a:solidFill>
                    <a:srgbClr val="006600"/>
                  </a:solidFill>
                  <a:latin typeface="Comic Sans MS" pitchFamily="66" charset="0"/>
                </a:rPr>
                <a:t>Скорая помощь,</a:t>
              </a:r>
            </a:p>
            <a:p>
              <a:pPr algn="ctr"/>
              <a:r>
                <a:rPr lang="ru-RU" sz="1500" b="1">
                  <a:solidFill>
                    <a:srgbClr val="006600"/>
                  </a:solidFill>
                  <a:latin typeface="Comic Sans MS" pitchFamily="66" charset="0"/>
                </a:rPr>
                <a:t>спецмашины</a:t>
              </a:r>
            </a:p>
          </p:txBody>
        </p:sp>
      </p:grpSp>
      <p:pic>
        <p:nvPicPr>
          <p:cNvPr id="5" name="Picture 42" descr="zfys1of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3941763"/>
            <a:ext cx="23034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5" descr="0wevhluf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86225"/>
            <a:ext cx="200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j02119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076700"/>
            <a:ext cx="19002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9" y="1557338"/>
            <a:ext cx="5976664" cy="4568825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ru-RU" sz="4000" b="1" dirty="0" smtClean="0">
                <a:solidFill>
                  <a:srgbClr val="E15337"/>
                </a:solidFill>
                <a:latin typeface="Comic Sans MS" pitchFamily="66" charset="0"/>
              </a:rPr>
              <a:t>Какие автомобили могут ехать на красный свет?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  <a:hlinkClick r:id="rId2" action="ppaction://hlinksldjump"/>
              </a:rPr>
              <a:t>Пожарная, милицейская, скорая помощь, спецмашины</a:t>
            </a:r>
            <a:endParaRPr lang="ru-RU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Папина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и мамина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Такси</a:t>
            </a:r>
          </a:p>
          <a:p>
            <a:pPr marL="609600" indent="-609600" eaLnBrk="1" hangingPunct="1"/>
            <a:endParaRPr lang="ru-RU" sz="2800" dirty="0" smtClean="0">
              <a:latin typeface="Candara" pitchFamily="34" charset="0"/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omic Sans MS" pitchFamily="66" charset="0"/>
              </a:rPr>
              <a:t>Вопрос</a:t>
            </a:r>
            <a:endParaRPr lang="ru-RU" smtClean="0">
              <a:latin typeface="Candara" pitchFamily="34" charset="0"/>
            </a:endParaRPr>
          </a:p>
        </p:txBody>
      </p:sp>
      <p:pic>
        <p:nvPicPr>
          <p:cNvPr id="53250" name="Picture 2" descr="G:\vfvbyj\Картинки\2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5202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3T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45224"/>
            <a:ext cx="161607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Без име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36517"/>
            <a:ext cx="1700212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tech-motorcyc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6" y="351351"/>
            <a:ext cx="11049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J03119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01208"/>
            <a:ext cx="1468438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Посмотри и ответь правильно!</a:t>
            </a:r>
            <a:endParaRPr lang="ru-RU" dirty="0"/>
          </a:p>
        </p:txBody>
      </p:sp>
      <p:pic>
        <p:nvPicPr>
          <p:cNvPr id="4" name="Picture 23" descr="18019_10123805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557338"/>
            <a:ext cx="3186113" cy="2232025"/>
          </a:xfrm>
        </p:spPr>
      </p:pic>
      <p:pic>
        <p:nvPicPr>
          <p:cNvPr id="5" name="Picture 25" descr="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86213"/>
            <a:ext cx="30241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sobol2-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63" y="3903663"/>
            <a:ext cx="35369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382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Презентация Microsoft PowerPoint 97-2003</vt:lpstr>
      <vt:lpstr>«Дорожная азбука для дошколят» </vt:lpstr>
      <vt:lpstr>Цель игры: </vt:lpstr>
      <vt:lpstr>Условия созданные в детском саду для обучения детей правилам дорожного движения.</vt:lpstr>
      <vt:lpstr> </vt:lpstr>
      <vt:lpstr>Светофор</vt:lpstr>
      <vt:lpstr>Вы наверное видели треугольные, круглые и квадратные знаки на многих улицах и дорогах. По этим знакам водители узнают, где можно ехать, а где нельзя, где можно остановить машину и заправить бензином. Знаки предупреждают об опасности на дорогах, указывают направление движения. Эти знаки должны знать и пешеходы!. </vt:lpstr>
      <vt:lpstr>Автомобили </vt:lpstr>
      <vt:lpstr>Вопрос</vt:lpstr>
      <vt:lpstr>Посмотри и ответь правильно!</vt:lpstr>
      <vt:lpstr>Презентация PowerPoint</vt:lpstr>
      <vt:lpstr> Назовите автора и название произведения </vt:lpstr>
      <vt:lpstr>Можно ли ездить на самодельном транспортном средстве?   Можно, если оно прошло регистрацию в ГАИ. </vt:lpstr>
      <vt:lpstr>Презентация PowerPoint</vt:lpstr>
      <vt:lpstr>Добрый совет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общий</dc:creator>
  <cp:lastModifiedBy>Ярослав</cp:lastModifiedBy>
  <cp:revision>20</cp:revision>
  <dcterms:created xsi:type="dcterms:W3CDTF">2012-11-04T17:42:31Z</dcterms:created>
  <dcterms:modified xsi:type="dcterms:W3CDTF">2012-11-20T16:49:07Z</dcterms:modified>
</cp:coreProperties>
</file>